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1" r:id="rId7"/>
    <p:sldId id="260" r:id="rId8"/>
    <p:sldId id="263" r:id="rId9"/>
    <p:sldId id="265" r:id="rId10"/>
    <p:sldId id="266" r:id="rId11"/>
    <p:sldId id="270" r:id="rId12"/>
    <p:sldId id="269"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344" y="-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EA7355B-E68C-4A55-80C4-54D7EDF7DF41}" type="datetimeFigureOut">
              <a:rPr lang="en-US" smtClean="0"/>
              <a:pPr/>
              <a:t>5/14/2022</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9E4F996D-9E23-4AE9-B7CB-E9B810A1E0C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7355B-E68C-4A55-80C4-54D7EDF7DF41}" type="datetimeFigureOut">
              <a:rPr lang="en-US" smtClean="0"/>
              <a:pPr/>
              <a:t>5/14/2022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EA7355B-E68C-4A55-80C4-54D7EDF7DF41}" type="datetimeFigureOut">
              <a:rPr lang="en-US" smtClean="0"/>
              <a:pPr/>
              <a:t>5/14/2022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4F996D-9E23-4AE9-B7CB-E9B810A1E0C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EA7355B-E68C-4A55-80C4-54D7EDF7DF41}" type="datetimeFigureOut">
              <a:rPr lang="en-US" smtClean="0"/>
              <a:pPr/>
              <a:t>5/14/2022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EA7355B-E68C-4A55-80C4-54D7EDF7DF41}" type="datetimeFigureOut">
              <a:rPr lang="en-US" smtClean="0"/>
              <a:pPr/>
              <a:t>5/14/2022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EA7355B-E68C-4A55-80C4-54D7EDF7DF41}" type="datetimeFigureOut">
              <a:rPr lang="en-US" smtClean="0"/>
              <a:pPr/>
              <a:t>5/14/2022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A7355B-E68C-4A55-80C4-54D7EDF7DF41}" type="datetimeFigureOut">
              <a:rPr lang="en-US" smtClean="0"/>
              <a:pPr/>
              <a:t>5/14/2022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EA7355B-E68C-4A55-80C4-54D7EDF7DF41}" type="datetimeFigureOut">
              <a:rPr lang="en-US" smtClean="0"/>
              <a:pPr/>
              <a:t>5/14/2022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EA7355B-E68C-4A55-80C4-54D7EDF7DF41}" type="datetimeFigureOut">
              <a:rPr lang="en-US" smtClean="0"/>
              <a:pPr/>
              <a:t>5/14/2022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9E4F996D-9E23-4AE9-B7CB-E9B810A1E0C9}"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7355B-E68C-4A55-80C4-54D7EDF7DF41}" type="datetimeFigureOut">
              <a:rPr lang="en-US" smtClean="0"/>
              <a:pPr/>
              <a:t>5/14/2022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7355B-E68C-4A55-80C4-54D7EDF7DF41}" type="datetimeFigureOut">
              <a:rPr lang="en-US" smtClean="0"/>
              <a:pPr/>
              <a:t>5/14/2022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4F996D-9E23-4AE9-B7CB-E9B810A1E0C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EA7355B-E68C-4A55-80C4-54D7EDF7DF41}" type="datetimeFigureOut">
              <a:rPr lang="en-US" smtClean="0"/>
              <a:pPr/>
              <a:t>5/14/2022</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E4F996D-9E23-4AE9-B7CB-E9B810A1E0C9}"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IN" dirty="0" smtClean="0"/>
              <a:t>How GIS is changing the World</a:t>
            </a:r>
            <a:endParaRPr lang="en-IN" dirty="0"/>
          </a:p>
        </p:txBody>
      </p:sp>
      <p:sp>
        <p:nvSpPr>
          <p:cNvPr id="3" name="Subtitle 2"/>
          <p:cNvSpPr>
            <a:spLocks noGrp="1"/>
          </p:cNvSpPr>
          <p:nvPr>
            <p:ph type="subTitle" idx="1"/>
          </p:nvPr>
        </p:nvSpPr>
        <p:spPr>
          <a:xfrm>
            <a:off x="533400" y="4228668"/>
            <a:ext cx="7854696" cy="629092"/>
          </a:xfrm>
        </p:spPr>
        <p:txBody>
          <a:bodyPr/>
          <a:lstStyle/>
          <a:p>
            <a:r>
              <a:rPr lang="en-IN" dirty="0" smtClean="0"/>
              <a:t>Presented by: </a:t>
            </a:r>
            <a:r>
              <a:rPr lang="en-IN" dirty="0" err="1" smtClean="0"/>
              <a:t>Kaushik</a:t>
            </a:r>
            <a:r>
              <a:rPr lang="en-IN" dirty="0" smtClean="0"/>
              <a:t> </a:t>
            </a:r>
            <a:r>
              <a:rPr lang="en-IN" dirty="0" err="1" smtClean="0"/>
              <a:t>Dey</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1143000"/>
          </a:xfrm>
        </p:spPr>
        <p:txBody>
          <a:bodyPr/>
          <a:lstStyle/>
          <a:p>
            <a:r>
              <a:rPr lang="en-IN" dirty="0" smtClean="0"/>
              <a:t>Introduction:</a:t>
            </a:r>
            <a:endParaRPr lang="en-IN" dirty="0"/>
          </a:p>
        </p:txBody>
      </p:sp>
      <p:sp>
        <p:nvSpPr>
          <p:cNvPr id="3" name="Content Placeholder 2"/>
          <p:cNvSpPr>
            <a:spLocks noGrp="1"/>
          </p:cNvSpPr>
          <p:nvPr>
            <p:ph idx="1"/>
          </p:nvPr>
        </p:nvSpPr>
        <p:spPr>
          <a:xfrm>
            <a:off x="457200" y="1643050"/>
            <a:ext cx="8229600" cy="1064892"/>
          </a:xfrm>
        </p:spPr>
        <p:txBody>
          <a:bodyPr/>
          <a:lstStyle/>
          <a:p>
            <a:pPr marL="0" indent="0">
              <a:buNone/>
            </a:pPr>
            <a:r>
              <a:rPr lang="en-IN" b="1" dirty="0" smtClean="0"/>
              <a:t>G</a:t>
            </a:r>
            <a:r>
              <a:rPr lang="en-IN" dirty="0" smtClean="0"/>
              <a:t>eographic </a:t>
            </a:r>
            <a:r>
              <a:rPr lang="en-IN" b="1" dirty="0" smtClean="0"/>
              <a:t>I</a:t>
            </a:r>
            <a:r>
              <a:rPr lang="en-IN" dirty="0" smtClean="0"/>
              <a:t>nformation </a:t>
            </a:r>
            <a:r>
              <a:rPr lang="en-IN" b="1" dirty="0" smtClean="0"/>
              <a:t>S</a:t>
            </a:r>
            <a:r>
              <a:rPr lang="en-IN" dirty="0" smtClean="0"/>
              <a:t>ystem (GIS) is a platform to create, manage, visualize and analyse geospatial data.</a:t>
            </a:r>
          </a:p>
        </p:txBody>
      </p:sp>
      <p:pic>
        <p:nvPicPr>
          <p:cNvPr id="1027" name="Picture 3"/>
          <p:cNvPicPr>
            <a:picLocks noChangeAspect="1" noChangeArrowheads="1"/>
          </p:cNvPicPr>
          <p:nvPr/>
        </p:nvPicPr>
        <p:blipFill>
          <a:blip r:embed="rId2"/>
          <a:srcRect/>
          <a:stretch>
            <a:fillRect/>
          </a:stretch>
        </p:blipFill>
        <p:spPr bwMode="auto">
          <a:xfrm>
            <a:off x="571471" y="2857497"/>
            <a:ext cx="7786743" cy="2928958"/>
          </a:xfrm>
          <a:prstGeom prst="rect">
            <a:avLst/>
          </a:prstGeom>
          <a:noFill/>
          <a:ln w="9525">
            <a:noFill/>
            <a:miter lim="800000"/>
            <a:headEnd/>
            <a:tailEnd/>
          </a:ln>
          <a:effectLst/>
        </p:spPr>
      </p:pic>
      <p:sp>
        <p:nvSpPr>
          <p:cNvPr id="6" name="Rectangle 5"/>
          <p:cNvSpPr/>
          <p:nvPr/>
        </p:nvSpPr>
        <p:spPr>
          <a:xfrm>
            <a:off x="428596" y="6345816"/>
            <a:ext cx="8572560" cy="369332"/>
          </a:xfrm>
          <a:prstGeom prst="rect">
            <a:avLst/>
          </a:prstGeom>
        </p:spPr>
        <p:txBody>
          <a:bodyPr wrap="square">
            <a:spAutoFit/>
          </a:bodyPr>
          <a:lstStyle/>
          <a:p>
            <a:r>
              <a:rPr lang="en-US" dirty="0" smtClean="0"/>
              <a:t>Source: https://www.esri.com/en-us/what-is-gis/overview</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normAutofit/>
          </a:bodyPr>
          <a:lstStyle/>
          <a:p>
            <a:pPr marL="0" indent="0">
              <a:buNone/>
            </a:pPr>
            <a:r>
              <a:rPr lang="en-US" dirty="0" smtClean="0"/>
              <a:t>Maps are the geographic container for the data. </a:t>
            </a:r>
          </a:p>
          <a:p>
            <a:pPr marL="0" indent="0">
              <a:buNone/>
            </a:pPr>
            <a:endParaRPr lang="en-IN" dirty="0" smtClean="0"/>
          </a:p>
          <a:p>
            <a:pPr marL="0" indent="0">
              <a:buNone/>
            </a:pPr>
            <a:r>
              <a:rPr lang="en-US" dirty="0" smtClean="0"/>
              <a:t>GIS integrates many different kinds of data layers using spatial location. Most data has a geographic component.</a:t>
            </a:r>
            <a:endParaRPr lang="en-IN" dirty="0" smtClean="0"/>
          </a:p>
          <a:p>
            <a:pPr>
              <a:buNone/>
            </a:pPr>
            <a:endParaRPr lang="en-IN" dirty="0" smtClean="0"/>
          </a:p>
          <a:p>
            <a:pPr marL="0" indent="0">
              <a:buNone/>
            </a:pPr>
            <a:r>
              <a:rPr lang="en-US" dirty="0" smtClean="0"/>
              <a:t>Spatial analysis </a:t>
            </a:r>
            <a:r>
              <a:rPr lang="en-US" dirty="0" smtClean="0"/>
              <a:t>are used to </a:t>
            </a:r>
            <a:r>
              <a:rPr lang="en-US" dirty="0" smtClean="0"/>
              <a:t>calculate/ evaluate/ estimate/ predict/ interpret </a:t>
            </a:r>
            <a:r>
              <a:rPr lang="en-US" dirty="0" smtClean="0"/>
              <a:t>to produce </a:t>
            </a:r>
            <a:r>
              <a:rPr lang="en-US" dirty="0" smtClean="0"/>
              <a:t>various output which gives new perspectives to the decision-making.</a:t>
            </a:r>
          </a:p>
          <a:p>
            <a:pPr marL="0" indent="0">
              <a:buNone/>
            </a:pPr>
            <a:endParaRPr lang="en-US" dirty="0" smtClean="0"/>
          </a:p>
          <a:p>
            <a:pPr marL="0" indent="0">
              <a:buNone/>
            </a:pPr>
            <a:endParaRPr lang="en-IN" dirty="0" smtClean="0"/>
          </a:p>
          <a:p>
            <a:pPr marL="0" indent="0">
              <a:buNone/>
            </a:pPr>
            <a:r>
              <a:rPr lang="en-IN" dirty="0" smtClean="0"/>
              <a:t>Let’s take a retrospective look from where concept of GIS has evolved</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472" y="714356"/>
            <a:ext cx="7991475" cy="5743575"/>
          </a:xfrm>
          <a:prstGeom prst="rect">
            <a:avLst/>
          </a:prstGeom>
          <a:noFill/>
          <a:ln w="9525">
            <a:noFill/>
            <a:miter lim="800000"/>
            <a:headEnd/>
            <a:tailEnd/>
          </a:ln>
          <a:effectLst/>
        </p:spPr>
      </p:pic>
      <p:sp>
        <p:nvSpPr>
          <p:cNvPr id="6" name="Rectangle 5"/>
          <p:cNvSpPr/>
          <p:nvPr/>
        </p:nvSpPr>
        <p:spPr>
          <a:xfrm>
            <a:off x="1500166" y="6357958"/>
            <a:ext cx="7358114" cy="369332"/>
          </a:xfrm>
          <a:prstGeom prst="rect">
            <a:avLst/>
          </a:prstGeom>
        </p:spPr>
        <p:txBody>
          <a:bodyPr wrap="square">
            <a:spAutoFit/>
          </a:bodyPr>
          <a:lstStyle/>
          <a:p>
            <a:r>
              <a:rPr lang="en-IN" b="1" dirty="0" smtClean="0"/>
              <a:t>Source: https://gisgeography.com/history-of-gis/</a:t>
            </a:r>
            <a:endParaRPr lang="en-IN"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357158" y="2071678"/>
            <a:ext cx="3714776" cy="235745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How GIS is changing the World?</a:t>
            </a:r>
            <a:endParaRPr lang="en-IN" dirty="0"/>
          </a:p>
        </p:txBody>
      </p:sp>
      <p:sp>
        <p:nvSpPr>
          <p:cNvPr id="5" name="Cloud 4"/>
          <p:cNvSpPr/>
          <p:nvPr/>
        </p:nvSpPr>
        <p:spPr>
          <a:xfrm>
            <a:off x="4857752" y="2143116"/>
            <a:ext cx="3714776" cy="235745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How GIS is changing with the World?</a:t>
            </a:r>
            <a:endParaRPr lang="en-IN" dirty="0"/>
          </a:p>
        </p:txBody>
      </p:sp>
      <p:pic>
        <p:nvPicPr>
          <p:cNvPr id="2050" name="Picture 2"/>
          <p:cNvPicPr>
            <a:picLocks noChangeAspect="1" noChangeArrowheads="1"/>
          </p:cNvPicPr>
          <p:nvPr/>
        </p:nvPicPr>
        <p:blipFill>
          <a:blip r:embed="rId2"/>
          <a:srcRect/>
          <a:stretch>
            <a:fillRect/>
          </a:stretch>
        </p:blipFill>
        <p:spPr bwMode="auto">
          <a:xfrm>
            <a:off x="3714744" y="4643446"/>
            <a:ext cx="1323975" cy="136207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900"/>
            <a:ext cx="8229600" cy="1143000"/>
          </a:xfrm>
        </p:spPr>
        <p:txBody>
          <a:bodyPr/>
          <a:lstStyle/>
          <a:p>
            <a:r>
              <a:rPr lang="en-IN" dirty="0" smtClean="0"/>
              <a:t>Transition:</a:t>
            </a:r>
            <a:endParaRPr lang="en-IN" dirty="0"/>
          </a:p>
        </p:txBody>
      </p:sp>
      <p:sp>
        <p:nvSpPr>
          <p:cNvPr id="4" name="Rounded Rectangle 3"/>
          <p:cNvSpPr/>
          <p:nvPr/>
        </p:nvSpPr>
        <p:spPr>
          <a:xfrm>
            <a:off x="500034" y="1000108"/>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Hard copy Map / Paper Map</a:t>
            </a:r>
            <a:endParaRPr lang="en-IN" dirty="0"/>
          </a:p>
        </p:txBody>
      </p:sp>
      <p:sp>
        <p:nvSpPr>
          <p:cNvPr id="5" name="Right Arrow 4"/>
          <p:cNvSpPr/>
          <p:nvPr/>
        </p:nvSpPr>
        <p:spPr>
          <a:xfrm>
            <a:off x="3643306" y="1142984"/>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ounded Rectangle 5"/>
          <p:cNvSpPr/>
          <p:nvPr/>
        </p:nvSpPr>
        <p:spPr>
          <a:xfrm>
            <a:off x="5500694" y="1000108"/>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Digital Map</a:t>
            </a:r>
            <a:endParaRPr lang="en-IN" dirty="0"/>
          </a:p>
        </p:txBody>
      </p:sp>
      <p:sp>
        <p:nvSpPr>
          <p:cNvPr id="7" name="Rounded Rectangle 6"/>
          <p:cNvSpPr/>
          <p:nvPr/>
        </p:nvSpPr>
        <p:spPr>
          <a:xfrm>
            <a:off x="500034" y="1928802"/>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Analog Photogrammetry </a:t>
            </a:r>
            <a:endParaRPr lang="en-IN" dirty="0"/>
          </a:p>
        </p:txBody>
      </p:sp>
      <p:sp>
        <p:nvSpPr>
          <p:cNvPr id="8" name="Rounded Rectangle 7"/>
          <p:cNvSpPr/>
          <p:nvPr/>
        </p:nvSpPr>
        <p:spPr>
          <a:xfrm>
            <a:off x="5500694" y="1928802"/>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Digital Photogrammetry &amp; Remote Sensing</a:t>
            </a:r>
            <a:endParaRPr lang="en-IN" dirty="0"/>
          </a:p>
        </p:txBody>
      </p:sp>
      <p:sp>
        <p:nvSpPr>
          <p:cNvPr id="9" name="Right Arrow 8"/>
          <p:cNvSpPr/>
          <p:nvPr/>
        </p:nvSpPr>
        <p:spPr>
          <a:xfrm>
            <a:off x="3643306" y="2000240"/>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ounded Rectangle 9"/>
          <p:cNvSpPr/>
          <p:nvPr/>
        </p:nvSpPr>
        <p:spPr>
          <a:xfrm>
            <a:off x="500034" y="3786190"/>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Map Sales Counter </a:t>
            </a:r>
            <a:endParaRPr lang="en-IN" dirty="0"/>
          </a:p>
        </p:txBody>
      </p:sp>
      <p:sp>
        <p:nvSpPr>
          <p:cNvPr id="11" name="Rounded Rectangle 10"/>
          <p:cNvSpPr/>
          <p:nvPr/>
        </p:nvSpPr>
        <p:spPr>
          <a:xfrm>
            <a:off x="5500694" y="3786190"/>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Web Map Service</a:t>
            </a:r>
          </a:p>
          <a:p>
            <a:pPr algn="ctr"/>
            <a:r>
              <a:rPr lang="en-IN" dirty="0" smtClean="0"/>
              <a:t>Web Feature Service</a:t>
            </a:r>
            <a:endParaRPr lang="en-IN" dirty="0"/>
          </a:p>
        </p:txBody>
      </p:sp>
      <p:sp>
        <p:nvSpPr>
          <p:cNvPr id="12" name="Right Arrow 11"/>
          <p:cNvSpPr/>
          <p:nvPr/>
        </p:nvSpPr>
        <p:spPr>
          <a:xfrm>
            <a:off x="3643306" y="3857628"/>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500034" y="2857496"/>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2D contour/ hill shade  </a:t>
            </a:r>
            <a:endParaRPr lang="en-IN" dirty="0"/>
          </a:p>
        </p:txBody>
      </p:sp>
      <p:sp>
        <p:nvSpPr>
          <p:cNvPr id="14" name="Rounded Rectangle 13"/>
          <p:cNvSpPr/>
          <p:nvPr/>
        </p:nvSpPr>
        <p:spPr>
          <a:xfrm>
            <a:off x="5500694" y="2857496"/>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3D Digital Surface Model</a:t>
            </a:r>
            <a:endParaRPr lang="en-IN" dirty="0"/>
          </a:p>
        </p:txBody>
      </p:sp>
      <p:sp>
        <p:nvSpPr>
          <p:cNvPr id="15" name="Right Arrow 14"/>
          <p:cNvSpPr/>
          <p:nvPr/>
        </p:nvSpPr>
        <p:spPr>
          <a:xfrm>
            <a:off x="3643306" y="2928934"/>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ounded Rectangle 18"/>
          <p:cNvSpPr/>
          <p:nvPr/>
        </p:nvSpPr>
        <p:spPr>
          <a:xfrm>
            <a:off x="500034" y="4734762"/>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File Database</a:t>
            </a:r>
            <a:endParaRPr lang="en-IN" dirty="0"/>
          </a:p>
        </p:txBody>
      </p:sp>
      <p:sp>
        <p:nvSpPr>
          <p:cNvPr id="20" name="Rounded Rectangle 19"/>
          <p:cNvSpPr/>
          <p:nvPr/>
        </p:nvSpPr>
        <p:spPr>
          <a:xfrm>
            <a:off x="5500694" y="4734762"/>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Relational Database Management System</a:t>
            </a:r>
            <a:endParaRPr lang="en-IN" dirty="0"/>
          </a:p>
        </p:txBody>
      </p:sp>
      <p:sp>
        <p:nvSpPr>
          <p:cNvPr id="21" name="Right Arrow 20"/>
          <p:cNvSpPr/>
          <p:nvPr/>
        </p:nvSpPr>
        <p:spPr>
          <a:xfrm>
            <a:off x="3643306" y="4806200"/>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ounded Rectangle 21"/>
          <p:cNvSpPr/>
          <p:nvPr/>
        </p:nvSpPr>
        <p:spPr>
          <a:xfrm>
            <a:off x="500034" y="5715016"/>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Desktop GIS</a:t>
            </a:r>
            <a:endParaRPr lang="en-IN" dirty="0"/>
          </a:p>
        </p:txBody>
      </p:sp>
      <p:sp>
        <p:nvSpPr>
          <p:cNvPr id="23" name="Rounded Rectangle 22"/>
          <p:cNvSpPr/>
          <p:nvPr/>
        </p:nvSpPr>
        <p:spPr>
          <a:xfrm>
            <a:off x="5500694" y="5715016"/>
            <a:ext cx="2928958" cy="7858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smtClean="0"/>
              <a:t>Distributed GIS</a:t>
            </a:r>
            <a:endParaRPr lang="en-IN" dirty="0"/>
          </a:p>
        </p:txBody>
      </p:sp>
      <p:sp>
        <p:nvSpPr>
          <p:cNvPr id="24" name="Right Arrow 23"/>
          <p:cNvSpPr/>
          <p:nvPr/>
        </p:nvSpPr>
        <p:spPr>
          <a:xfrm>
            <a:off x="3643306" y="5786454"/>
            <a:ext cx="157163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00116"/>
            <a:ext cx="8229600" cy="1143000"/>
          </a:xfrm>
        </p:spPr>
        <p:txBody>
          <a:bodyPr>
            <a:normAutofit fontScale="90000"/>
          </a:bodyPr>
          <a:lstStyle/>
          <a:p>
            <a:r>
              <a:rPr lang="en-IN" dirty="0" smtClean="0"/>
              <a:t>GIS is a combination of several technologies/subjects</a:t>
            </a:r>
            <a:endParaRPr lang="en-IN" dirty="0"/>
          </a:p>
        </p:txBody>
      </p:sp>
      <p:sp>
        <p:nvSpPr>
          <p:cNvPr id="3" name="Content Placeholder 2"/>
          <p:cNvSpPr>
            <a:spLocks noGrp="1"/>
          </p:cNvSpPr>
          <p:nvPr>
            <p:ph idx="1"/>
          </p:nvPr>
        </p:nvSpPr>
        <p:spPr>
          <a:xfrm>
            <a:off x="457200" y="2435546"/>
            <a:ext cx="8229600" cy="3993850"/>
          </a:xfrm>
        </p:spPr>
        <p:txBody>
          <a:bodyPr>
            <a:normAutofit/>
          </a:bodyPr>
          <a:lstStyle/>
          <a:p>
            <a:pPr marL="0" indent="0" algn="just">
              <a:buNone/>
            </a:pPr>
            <a:r>
              <a:rPr lang="en-IN" dirty="0" smtClean="0"/>
              <a:t>GIS is not a standalone platform rather it is a combination.</a:t>
            </a:r>
            <a:endParaRPr lang="en-US" dirty="0" smtClean="0"/>
          </a:p>
          <a:p>
            <a:pPr marL="0" indent="0" algn="just">
              <a:buNone/>
            </a:pPr>
            <a:r>
              <a:rPr lang="en-US" dirty="0" smtClean="0"/>
              <a:t>Geography, Mathematics, Surveying and Mapping, Computer Programming, Networking, Computerized map making, Database Management System(DBMS) etc. all these fields have crucial role in the evolution of GIS. Major advancement mainly in the field of Computer science has transformed GIS from a mere concept to a complete platform.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fontScale="90000"/>
          </a:bodyPr>
          <a:lstStyle/>
          <a:p>
            <a:r>
              <a:rPr lang="en-IN" dirty="0" smtClean="0"/>
              <a:t>Changing GIS with Changing World</a:t>
            </a:r>
            <a:endParaRPr lang="en-US" dirty="0"/>
          </a:p>
        </p:txBody>
      </p:sp>
      <p:sp>
        <p:nvSpPr>
          <p:cNvPr id="3" name="Content Placeholder 2"/>
          <p:cNvSpPr>
            <a:spLocks noGrp="1"/>
          </p:cNvSpPr>
          <p:nvPr>
            <p:ph idx="1"/>
          </p:nvPr>
        </p:nvSpPr>
        <p:spPr>
          <a:xfrm>
            <a:off x="457200" y="1500174"/>
            <a:ext cx="8229600" cy="5143536"/>
          </a:xfrm>
        </p:spPr>
        <p:txBody>
          <a:bodyPr>
            <a:normAutofit lnSpcReduction="10000"/>
          </a:bodyPr>
          <a:lstStyle/>
          <a:p>
            <a:r>
              <a:rPr lang="en-IN" dirty="0" smtClean="0"/>
              <a:t>Where the concept began with Hard copy map analysis but with the advent of Computer it has shown it’s enormous potential in almost every decision support system.</a:t>
            </a:r>
          </a:p>
          <a:p>
            <a:endParaRPr lang="en-IN" dirty="0" smtClean="0"/>
          </a:p>
          <a:p>
            <a:r>
              <a:rPr lang="en-IN" dirty="0" smtClean="0"/>
              <a:t> At early stage functionality of GIS software and tools were confined within standalone computers.</a:t>
            </a:r>
          </a:p>
          <a:p>
            <a:endParaRPr lang="en-IN" dirty="0" smtClean="0"/>
          </a:p>
          <a:p>
            <a:r>
              <a:rPr lang="en-IN" dirty="0" smtClean="0"/>
              <a:t>Necessity and availability of technology made it possible to grow GIS from standalone mode to a Distributed GI Service where Data, Applications and Users are distributed all over the world.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fontScale="90000"/>
          </a:bodyPr>
          <a:lstStyle/>
          <a:p>
            <a:r>
              <a:rPr lang="en-IN" dirty="0" smtClean="0"/>
              <a:t>Changing GIS with Changing World</a:t>
            </a:r>
            <a:endParaRPr lang="en-US" dirty="0"/>
          </a:p>
        </p:txBody>
      </p:sp>
      <p:sp>
        <p:nvSpPr>
          <p:cNvPr id="3" name="Content Placeholder 2"/>
          <p:cNvSpPr>
            <a:spLocks noGrp="1"/>
          </p:cNvSpPr>
          <p:nvPr>
            <p:ph idx="1"/>
          </p:nvPr>
        </p:nvSpPr>
        <p:spPr>
          <a:xfrm>
            <a:off x="457200" y="1500174"/>
            <a:ext cx="8229600" cy="5143536"/>
          </a:xfrm>
        </p:spPr>
        <p:txBody>
          <a:bodyPr>
            <a:normAutofit/>
          </a:bodyPr>
          <a:lstStyle/>
          <a:p>
            <a:r>
              <a:rPr lang="en-IN" dirty="0" smtClean="0"/>
              <a:t>Today an user sitting at any corner of the world has the flexibility to access GIS application interface where analysis tools, map layers, data layers all coming from different geographic location but still allowing the user to perform GIS analysis and generate output.</a:t>
            </a:r>
          </a:p>
          <a:p>
            <a:endParaRPr lang="en-IN" dirty="0" smtClean="0"/>
          </a:p>
          <a:p>
            <a:r>
              <a:rPr lang="en-IN" dirty="0" smtClean="0"/>
              <a:t>Now it is possible to carry out enterprise level GIS work using thin client, thanks to cloud computing.</a:t>
            </a:r>
          </a:p>
          <a:p>
            <a:endParaRPr lang="en-IN" dirty="0" smtClean="0"/>
          </a:p>
          <a:p>
            <a:r>
              <a:rPr lang="en-IN" dirty="0" smtClean="0"/>
              <a:t>At present Location based service (LBS) is a need of the hour.</a:t>
            </a:r>
          </a:p>
          <a:p>
            <a:endParaRPr lang="en-IN" dirty="0" smtClean="0"/>
          </a:p>
          <a:p>
            <a:endParaRPr lang="en-IN"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fontScale="90000"/>
          </a:bodyPr>
          <a:lstStyle/>
          <a:p>
            <a:r>
              <a:rPr lang="en-IN" dirty="0" smtClean="0"/>
              <a:t>Changing GIS with Changing World</a:t>
            </a:r>
            <a:endParaRPr lang="en-US" dirty="0"/>
          </a:p>
        </p:txBody>
      </p:sp>
      <p:sp>
        <p:nvSpPr>
          <p:cNvPr id="3" name="Content Placeholder 2"/>
          <p:cNvSpPr>
            <a:spLocks noGrp="1"/>
          </p:cNvSpPr>
          <p:nvPr>
            <p:ph idx="1"/>
          </p:nvPr>
        </p:nvSpPr>
        <p:spPr>
          <a:xfrm>
            <a:off x="457200" y="1500174"/>
            <a:ext cx="8229600" cy="2143140"/>
          </a:xfrm>
        </p:spPr>
        <p:txBody>
          <a:bodyPr>
            <a:normAutofit fontScale="92500" lnSpcReduction="20000"/>
          </a:bodyPr>
          <a:lstStyle/>
          <a:p>
            <a:r>
              <a:rPr lang="en-IN" sz="2400" dirty="0" smtClean="0"/>
              <a:t>Location intelligence (LI), or spatial intelligence, to measure optimal locations for operating a business or providing a service or crime prediction.</a:t>
            </a:r>
          </a:p>
          <a:p>
            <a:pPr>
              <a:buNone/>
            </a:pPr>
            <a:r>
              <a:rPr lang="en-IN" sz="2000" i="1" dirty="0" smtClean="0"/>
              <a:t>	Source: https://en.wikipedia.org/wiki/Location_intelligence</a:t>
            </a:r>
          </a:p>
          <a:p>
            <a:pPr>
              <a:buNone/>
            </a:pPr>
            <a:endParaRPr lang="en-IN" sz="2400" dirty="0" smtClean="0"/>
          </a:p>
          <a:p>
            <a:r>
              <a:rPr lang="en-IN" sz="2400" dirty="0" smtClean="0"/>
              <a:t>Use of Machine Learning(ML) and Deep Learning(DL) in GIS / AI driven GIS</a:t>
            </a:r>
          </a:p>
          <a:p>
            <a:pPr fontAlgn="base">
              <a:buNone/>
            </a:pPr>
            <a:endParaRPr lang="en-IN" sz="2400" dirty="0" smtClean="0"/>
          </a:p>
          <a:p>
            <a:pPr fontAlgn="base">
              <a:buNone/>
            </a:pPr>
            <a:endParaRPr lang="en-IN" sz="2400" dirty="0" smtClean="0"/>
          </a:p>
          <a:p>
            <a:endParaRPr lang="en-IN" sz="2400" dirty="0" smtClean="0"/>
          </a:p>
          <a:p>
            <a:endParaRPr lang="en-IN" sz="2400" dirty="0" smtClean="0"/>
          </a:p>
          <a:p>
            <a:endParaRPr lang="en-US" sz="2400" dirty="0"/>
          </a:p>
        </p:txBody>
      </p:sp>
      <p:pic>
        <p:nvPicPr>
          <p:cNvPr id="1027" name="Picture 3"/>
          <p:cNvPicPr>
            <a:picLocks noChangeAspect="1" noChangeArrowheads="1"/>
          </p:cNvPicPr>
          <p:nvPr/>
        </p:nvPicPr>
        <p:blipFill>
          <a:blip r:embed="rId2" cstate="print"/>
          <a:srcRect/>
          <a:stretch>
            <a:fillRect/>
          </a:stretch>
        </p:blipFill>
        <p:spPr bwMode="auto">
          <a:xfrm>
            <a:off x="3214678" y="3929066"/>
            <a:ext cx="2357454" cy="233831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fontScale="90000"/>
          </a:bodyPr>
          <a:lstStyle/>
          <a:p>
            <a:r>
              <a:rPr lang="en-IN" dirty="0" smtClean="0"/>
              <a:t>Changing GIS with Changing World</a:t>
            </a:r>
            <a:endParaRPr lang="en-US" dirty="0"/>
          </a:p>
        </p:txBody>
      </p:sp>
      <p:sp>
        <p:nvSpPr>
          <p:cNvPr id="3" name="Content Placeholder 2"/>
          <p:cNvSpPr>
            <a:spLocks noGrp="1"/>
          </p:cNvSpPr>
          <p:nvPr>
            <p:ph idx="1"/>
          </p:nvPr>
        </p:nvSpPr>
        <p:spPr>
          <a:xfrm>
            <a:off x="457200" y="1500174"/>
            <a:ext cx="8229600" cy="4643470"/>
          </a:xfrm>
        </p:spPr>
        <p:txBody>
          <a:bodyPr>
            <a:normAutofit/>
          </a:bodyPr>
          <a:lstStyle/>
          <a:p>
            <a:pPr fontAlgn="base">
              <a:buNone/>
            </a:pPr>
            <a:r>
              <a:rPr lang="en-IN" sz="2400" dirty="0" smtClean="0"/>
              <a:t>	Accuracy/precision of GIS analysis is primarily dependent on accuracy of input data. AI driven model has the capability to emulate human brain. Such models are used to process large data sets to bring out patterns which may not be possible by simple data visualization or may be extremely tedious and time consuming.</a:t>
            </a:r>
          </a:p>
          <a:p>
            <a:pPr fontAlgn="base"/>
            <a:endParaRPr lang="en-IN" sz="2400" dirty="0" smtClean="0"/>
          </a:p>
          <a:p>
            <a:pPr fontAlgn="base">
              <a:buNone/>
            </a:pPr>
            <a:r>
              <a:rPr lang="en-IN" sz="2400" dirty="0" smtClean="0"/>
              <a:t>	Artificial intelligence has improved the predictive capability of spatial modelling techniques</a:t>
            </a:r>
          </a:p>
          <a:p>
            <a:pPr fontAlgn="base"/>
            <a:endParaRPr lang="en-IN" sz="2400" dirty="0" smtClean="0"/>
          </a:p>
          <a:p>
            <a:pPr fontAlgn="base">
              <a:buNone/>
            </a:pPr>
            <a:endParaRPr lang="en-IN" sz="2400" dirty="0" smtClean="0"/>
          </a:p>
          <a:p>
            <a:endParaRPr lang="en-IN" sz="2400" dirty="0" smtClean="0"/>
          </a:p>
          <a:p>
            <a:endParaRPr lang="en-IN" sz="2400" dirty="0" smtClean="0"/>
          </a:p>
          <a:p>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fontScale="90000"/>
          </a:bodyPr>
          <a:lstStyle/>
          <a:p>
            <a:r>
              <a:rPr lang="en-IN" dirty="0" smtClean="0"/>
              <a:t>Changing GIS with Changing World</a:t>
            </a:r>
            <a:endParaRPr lang="en-US" dirty="0"/>
          </a:p>
        </p:txBody>
      </p:sp>
      <p:sp>
        <p:nvSpPr>
          <p:cNvPr id="3" name="Content Placeholder 2"/>
          <p:cNvSpPr>
            <a:spLocks noGrp="1"/>
          </p:cNvSpPr>
          <p:nvPr>
            <p:ph idx="1"/>
          </p:nvPr>
        </p:nvSpPr>
        <p:spPr>
          <a:xfrm>
            <a:off x="457200" y="1500174"/>
            <a:ext cx="8229600" cy="4643470"/>
          </a:xfrm>
        </p:spPr>
        <p:txBody>
          <a:bodyPr>
            <a:normAutofit lnSpcReduction="10000"/>
          </a:bodyPr>
          <a:lstStyle/>
          <a:p>
            <a:r>
              <a:rPr lang="en-IN" sz="2400" dirty="0" smtClean="0"/>
              <a:t>Supervised and unsupervised classification of Image</a:t>
            </a:r>
          </a:p>
          <a:p>
            <a:endParaRPr lang="en-IN" sz="2400" dirty="0" smtClean="0"/>
          </a:p>
          <a:p>
            <a:r>
              <a:rPr lang="en-IN" sz="2400" dirty="0" smtClean="0"/>
              <a:t>Auto feature extraction</a:t>
            </a:r>
          </a:p>
          <a:p>
            <a:endParaRPr lang="en-IN" sz="2400" dirty="0" smtClean="0"/>
          </a:p>
          <a:p>
            <a:r>
              <a:rPr lang="en-IN" sz="2400" dirty="0" smtClean="0"/>
              <a:t>Finding best possible rout based on many real time parameters like traffic condition, road condition etc.</a:t>
            </a:r>
          </a:p>
          <a:p>
            <a:endParaRPr lang="en-IN" sz="2400" dirty="0" smtClean="0"/>
          </a:p>
          <a:p>
            <a:r>
              <a:rPr lang="en-IN" sz="2400" dirty="0" smtClean="0"/>
              <a:t>Decision making to control spread of disease based on demographic data.</a:t>
            </a:r>
          </a:p>
          <a:p>
            <a:endParaRPr lang="en-IN" sz="2400" dirty="0" smtClean="0"/>
          </a:p>
          <a:p>
            <a:r>
              <a:rPr lang="en-IN" sz="2400" dirty="0" smtClean="0"/>
              <a:t>Decision support in Disaster management</a:t>
            </a:r>
          </a:p>
          <a:p>
            <a:endParaRPr lang="en-IN" sz="2400" dirty="0" smtClean="0"/>
          </a:p>
          <a:p>
            <a:endParaRPr lang="en-IN" sz="2400" dirty="0" smtClean="0"/>
          </a:p>
          <a:p>
            <a:pPr fontAlgn="base"/>
            <a:endParaRPr lang="en-IN" sz="2400" dirty="0" smtClean="0"/>
          </a:p>
          <a:p>
            <a:pPr fontAlgn="base">
              <a:buNone/>
            </a:pPr>
            <a:endParaRPr lang="en-IN" sz="2400" dirty="0" smtClean="0"/>
          </a:p>
          <a:p>
            <a:endParaRPr lang="en-IN" sz="2400" dirty="0" smtClean="0"/>
          </a:p>
          <a:p>
            <a:endParaRPr lang="en-IN" sz="2400" dirty="0" smtClean="0"/>
          </a:p>
          <a:p>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0"/>
          </a:xfrm>
        </p:spPr>
        <p:txBody>
          <a:bodyPr>
            <a:normAutofit/>
          </a:bodyPr>
          <a:lstStyle/>
          <a:p>
            <a:r>
              <a:rPr lang="en-IN" dirty="0" smtClean="0"/>
              <a:t>In a Nut Shell</a:t>
            </a:r>
            <a:endParaRPr lang="en-US" dirty="0"/>
          </a:p>
        </p:txBody>
      </p:sp>
      <p:sp>
        <p:nvSpPr>
          <p:cNvPr id="3" name="Content Placeholder 2"/>
          <p:cNvSpPr>
            <a:spLocks noGrp="1"/>
          </p:cNvSpPr>
          <p:nvPr>
            <p:ph idx="1"/>
          </p:nvPr>
        </p:nvSpPr>
        <p:spPr>
          <a:xfrm>
            <a:off x="457200" y="1500174"/>
            <a:ext cx="8229600" cy="5143536"/>
          </a:xfrm>
        </p:spPr>
        <p:txBody>
          <a:bodyPr>
            <a:normAutofit/>
          </a:bodyPr>
          <a:lstStyle/>
          <a:p>
            <a:endParaRPr lang="en-IN" dirty="0" smtClean="0"/>
          </a:p>
          <a:p>
            <a:r>
              <a:rPr lang="en-IN" dirty="0" smtClean="0"/>
              <a:t>GIS is a game changer in the daily life of common people</a:t>
            </a:r>
          </a:p>
          <a:p>
            <a:endParaRPr lang="en-IN" dirty="0" smtClean="0"/>
          </a:p>
          <a:p>
            <a:r>
              <a:rPr lang="en-IN" dirty="0" smtClean="0"/>
              <a:t>In every field it </a:t>
            </a:r>
            <a:r>
              <a:rPr lang="en-IN" dirty="0" smtClean="0"/>
              <a:t>is finding </a:t>
            </a:r>
            <a:r>
              <a:rPr lang="en-IN" dirty="0" smtClean="0"/>
              <a:t>it’s business</a:t>
            </a:r>
          </a:p>
          <a:p>
            <a:endParaRPr lang="en-IN" dirty="0" smtClean="0"/>
          </a:p>
          <a:p>
            <a:r>
              <a:rPr lang="en-IN" dirty="0" smtClean="0"/>
              <a:t>GIS has the adaptive capacity to grow with technology, use the power of new technology. This evolving capacity of GIS is making it more sustainable and more relevant day by day.</a:t>
            </a:r>
          </a:p>
          <a:p>
            <a:endParaRPr lang="en-IN" dirty="0" smtClean="0"/>
          </a:p>
          <a:p>
            <a:endParaRPr lang="en-IN" dirty="0" smtClean="0"/>
          </a:p>
          <a:p>
            <a:endParaRPr lang="en-IN" dirty="0" smtClean="0"/>
          </a:p>
          <a:p>
            <a:endParaRPr lang="en-IN"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43182"/>
            <a:ext cx="9144000" cy="923330"/>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1452</TotalTime>
  <Words>463</Words>
  <Application>Microsoft Office PowerPoint</Application>
  <PresentationFormat>On-screen Show (4:3)</PresentationFormat>
  <Paragraphs>87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How GIS is changing the World</vt:lpstr>
      <vt:lpstr>Introduction:</vt:lpstr>
      <vt:lpstr>Slide 3</vt:lpstr>
      <vt:lpstr>Slide 4</vt:lpstr>
      <vt:lpstr>Slide 5</vt:lpstr>
      <vt:lpstr>Transition:</vt:lpstr>
      <vt:lpstr>GIS is a combination of several technologies/subjects</vt:lpstr>
      <vt:lpstr>Changing GIS with Changing World</vt:lpstr>
      <vt:lpstr>Changing GIS with Changing World</vt:lpstr>
      <vt:lpstr>Changing GIS with Changing World</vt:lpstr>
      <vt:lpstr>Changing GIS with Changing World</vt:lpstr>
      <vt:lpstr>Changing GIS with Changing World</vt:lpstr>
      <vt:lpstr>In a Nut Shell</vt:lpstr>
      <vt:lpstr>Slide 14</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GIS is changing the World</dc:title>
  <dc:creator>Hewlett-Packard Company</dc:creator>
  <cp:lastModifiedBy>SOI</cp:lastModifiedBy>
  <cp:revision>18</cp:revision>
  <dcterms:created xsi:type="dcterms:W3CDTF">2022-05-12T06:19:20Z</dcterms:created>
  <dcterms:modified xsi:type="dcterms:W3CDTF">2022-05-14T04:27:12Z</dcterms:modified>
</cp:coreProperties>
</file>